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82" r:id="rId11"/>
    <p:sldId id="281" r:id="rId12"/>
    <p:sldId id="272" r:id="rId13"/>
    <p:sldId id="273" r:id="rId14"/>
    <p:sldId id="269" r:id="rId15"/>
    <p:sldId id="270" r:id="rId16"/>
    <p:sldId id="271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8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8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B19E3-7B45-44C7-987F-ACB8A25AF08F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75403-77D1-4897-A6E7-8202D9B951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15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2EB79-8898-4549-9369-2B806EFFCEF3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FFC41-B84E-43AB-AAA7-9AE00C9F1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948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598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638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89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276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25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148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08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03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04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399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213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7878C-BDCC-4275-8030-EDD03F08BBE2}" type="datetimeFigureOut">
              <a:rPr lang="en-GB" smtClean="0"/>
              <a:t>03/11/2014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8159B-C169-4295-8C9A-5BBFEE881A6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843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level mathematics in a changing qualifications scene: a university view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Isabel Nisbet</a:t>
            </a:r>
          </a:p>
          <a:p>
            <a:r>
              <a:rPr lang="en-GB" dirty="0" smtClean="0"/>
              <a:t>Executive Director, A Level Content Advisory Board </a:t>
            </a:r>
          </a:p>
          <a:p>
            <a:r>
              <a:rPr lang="en-GB" sz="2000" dirty="0" smtClean="0"/>
              <a:t>isabel.nisbet@alcab.org.uk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4785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 for A level changes: choppy waters in mathematics qualifications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GCSE – changed, bigger, more demanding</a:t>
            </a:r>
          </a:p>
          <a:p>
            <a:pPr lvl="1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teaching in 2015 </a:t>
            </a:r>
          </a:p>
          <a:p>
            <a:r>
              <a:rPr lang="en-GB" dirty="0" smtClean="0"/>
              <a:t>Requirement for candidates who “fail” GCSE to continue with mathematics</a:t>
            </a:r>
          </a:p>
          <a:p>
            <a:r>
              <a:rPr lang="en-GB" dirty="0" smtClean="0"/>
              <a:t>New level 3 “core mathematics” qualifications being developed </a:t>
            </a:r>
          </a:p>
          <a:p>
            <a:pPr lvl="1"/>
            <a:r>
              <a:rPr lang="en-GB" dirty="0" smtClean="0"/>
              <a:t>Hope to engage large numbers who stop mathematics after GCSE</a:t>
            </a:r>
          </a:p>
          <a:p>
            <a:r>
              <a:rPr lang="en-GB" dirty="0" smtClean="0"/>
              <a:t>Decoupling of AS level from A level</a:t>
            </a:r>
          </a:p>
          <a:p>
            <a:pPr lvl="1"/>
            <a:r>
              <a:rPr lang="en-GB" dirty="0" smtClean="0"/>
              <a:t>But not in Wales and N Ireland  </a:t>
            </a:r>
          </a:p>
          <a:p>
            <a:pPr lvl="1"/>
            <a:r>
              <a:rPr lang="en-GB" dirty="0" smtClean="0"/>
              <a:t>AS mathematics used as “stepping stone”</a:t>
            </a:r>
          </a:p>
          <a:p>
            <a:r>
              <a:rPr lang="en-GB" dirty="0" smtClean="0"/>
              <a:t>Worries about take-up </a:t>
            </a:r>
          </a:p>
          <a:p>
            <a:pPr lvl="1"/>
            <a:r>
              <a:rPr lang="en-GB" dirty="0" smtClean="0"/>
              <a:t>Funding </a:t>
            </a:r>
          </a:p>
          <a:p>
            <a:pPr lvl="1"/>
            <a:r>
              <a:rPr lang="en-GB" dirty="0" smtClean="0"/>
              <a:t>Priorities for use of limited supply of mathematics teachers </a:t>
            </a:r>
          </a:p>
          <a:p>
            <a:pPr lvl="1"/>
            <a:r>
              <a:rPr lang="en-GB" dirty="0" smtClean="0"/>
              <a:t>Need for subject-related training 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0717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– mathematics and further mathematics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Designed for progression from new GCSE, but not from current GCSE</a:t>
            </a:r>
          </a:p>
          <a:p>
            <a:r>
              <a:rPr lang="en-GB" dirty="0" smtClean="0"/>
              <a:t>Content of single mathematics A level to be fully prescribed </a:t>
            </a:r>
          </a:p>
          <a:p>
            <a:pPr lvl="1"/>
            <a:r>
              <a:rPr lang="en-GB" dirty="0" smtClean="0"/>
              <a:t>Both statistics and mechanics must be taken </a:t>
            </a:r>
          </a:p>
          <a:p>
            <a:r>
              <a:rPr lang="en-GB" dirty="0" smtClean="0"/>
              <a:t>About understanding mathematical concepts and processes</a:t>
            </a:r>
          </a:p>
          <a:p>
            <a:pPr lvl="1"/>
            <a:r>
              <a:rPr lang="en-GB" dirty="0" smtClean="0"/>
              <a:t>More mathematical problem-solving</a:t>
            </a:r>
          </a:p>
          <a:p>
            <a:pPr lvl="1"/>
            <a:r>
              <a:rPr lang="en-GB" dirty="0" smtClean="0"/>
              <a:t>More mathematical argument, language and proof</a:t>
            </a:r>
          </a:p>
          <a:p>
            <a:r>
              <a:rPr lang="en-GB" dirty="0" smtClean="0"/>
              <a:t>Decision mathematics removed from A level </a:t>
            </a:r>
          </a:p>
          <a:p>
            <a:r>
              <a:rPr lang="en-GB" dirty="0" smtClean="0"/>
              <a:t>Statistics involves large data sets and more interpretation/inference</a:t>
            </a:r>
          </a:p>
          <a:p>
            <a:r>
              <a:rPr lang="en-GB" dirty="0" smtClean="0"/>
              <a:t>Further mathematics – 50% prescribed (none at present) 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4322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Responses to consultation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Low numbers (timing, length of consultation)</a:t>
            </a:r>
          </a:p>
          <a:p>
            <a:r>
              <a:rPr lang="en-GB" dirty="0" smtClean="0"/>
              <a:t>Subject associations tend to support philosophy of proposals</a:t>
            </a:r>
          </a:p>
          <a:p>
            <a:r>
              <a:rPr lang="en-GB" dirty="0" smtClean="0"/>
              <a:t>Main concerns raised:</a:t>
            </a:r>
          </a:p>
          <a:p>
            <a:pPr lvl="1"/>
            <a:r>
              <a:rPr lang="en-GB" dirty="0" smtClean="0"/>
              <a:t>Size – too much content to teach in the time available?</a:t>
            </a:r>
          </a:p>
          <a:p>
            <a:pPr lvl="1"/>
            <a:r>
              <a:rPr lang="en-GB" dirty="0" smtClean="0"/>
              <a:t>Demand – the new A levels are not supposed to be more difficult than the old, but suggestion that they really are more difficult</a:t>
            </a:r>
          </a:p>
          <a:p>
            <a:pPr lvl="1"/>
            <a:r>
              <a:rPr lang="en-GB" dirty="0" smtClean="0"/>
              <a:t>Too much aimed at students who will study </a:t>
            </a:r>
            <a:r>
              <a:rPr lang="en-GB" i="1" dirty="0" smtClean="0"/>
              <a:t>the same subject </a:t>
            </a:r>
            <a:r>
              <a:rPr lang="en-GB" dirty="0" smtClean="0"/>
              <a:t>at a top university? What about employers?</a:t>
            </a:r>
          </a:p>
          <a:p>
            <a:pPr lvl="1"/>
            <a:r>
              <a:rPr lang="en-GB" dirty="0" smtClean="0"/>
              <a:t>Effect on take-up of subjects </a:t>
            </a:r>
          </a:p>
          <a:p>
            <a:pPr lvl="2"/>
            <a:r>
              <a:rPr lang="en-GB" dirty="0" smtClean="0"/>
              <a:t>Will the new content put students off?</a:t>
            </a:r>
          </a:p>
          <a:p>
            <a:pPr lvl="1"/>
            <a:r>
              <a:rPr lang="en-GB" dirty="0" smtClean="0"/>
              <a:t>Are teachers able to teach the new content?</a:t>
            </a:r>
          </a:p>
          <a:p>
            <a:pPr lvl="1"/>
            <a:r>
              <a:rPr lang="en-GB" dirty="0" smtClean="0"/>
              <a:t>Practical questions about “co-</a:t>
            </a:r>
            <a:r>
              <a:rPr lang="en-GB" dirty="0" err="1" smtClean="0"/>
              <a:t>teachability</a:t>
            </a:r>
            <a:r>
              <a:rPr lang="en-GB" dirty="0" smtClean="0"/>
              <a:t>” of AS and A level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254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Will take-up fall?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Not mainly about content – other important matters</a:t>
            </a:r>
          </a:p>
          <a:p>
            <a:r>
              <a:rPr lang="en-GB" dirty="0" smtClean="0"/>
              <a:t>Mathematics</a:t>
            </a:r>
          </a:p>
          <a:p>
            <a:pPr lvl="1"/>
            <a:r>
              <a:rPr lang="en-GB" dirty="0" smtClean="0"/>
              <a:t>Linear qualification unpopular with some</a:t>
            </a:r>
          </a:p>
          <a:p>
            <a:pPr lvl="1"/>
            <a:r>
              <a:rPr lang="en-GB" dirty="0" smtClean="0"/>
              <a:t>Worry about loss of “stepping stone” of AS</a:t>
            </a:r>
          </a:p>
          <a:p>
            <a:pPr lvl="1"/>
            <a:r>
              <a:rPr lang="en-GB" dirty="0" smtClean="0"/>
              <a:t>Worry about alignment with timing of new GCSE </a:t>
            </a:r>
          </a:p>
          <a:p>
            <a:pPr lvl="1"/>
            <a:r>
              <a:rPr lang="en-GB" dirty="0" smtClean="0"/>
              <a:t>Bad experience in 2001-2002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ALCAB’s advice: Progression </a:t>
            </a:r>
            <a:r>
              <a:rPr lang="en-GB" dirty="0">
                <a:solidFill>
                  <a:srgbClr val="FF0000"/>
                </a:solidFill>
              </a:rPr>
              <a:t>should be from new GCSE, not current GCSE – extend preparation time by at least a year </a:t>
            </a:r>
            <a:r>
              <a:rPr lang="en-GB" dirty="0" smtClean="0">
                <a:solidFill>
                  <a:srgbClr val="FF0000"/>
                </a:solidFill>
              </a:rPr>
              <a:t>(2017)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Further mathematics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ill there be enough teachers available to teach it? </a:t>
            </a:r>
          </a:p>
          <a:p>
            <a:pPr lvl="1"/>
            <a:r>
              <a:rPr lang="en-GB" dirty="0" smtClean="0"/>
              <a:t>Funding worries – usually taught as a fourth A level </a:t>
            </a:r>
          </a:p>
          <a:p>
            <a:pPr lvl="1"/>
            <a:r>
              <a:rPr lang="en-GB" dirty="0" smtClean="0"/>
              <a:t>Will the AS be viable? </a:t>
            </a:r>
          </a:p>
        </p:txBody>
      </p:sp>
    </p:spTree>
    <p:extLst>
      <p:ext uri="{BB962C8B-B14F-4D97-AF65-F5344CB8AC3E}">
        <p14:creationId xmlns:p14="http://schemas.microsoft.com/office/powerpoint/2010/main" val="231511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and challenges: (1) Benefits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Genuine commitment by universities to greater involvement in improving the qualifications </a:t>
            </a:r>
          </a:p>
          <a:p>
            <a:r>
              <a:rPr lang="en-GB" dirty="0" smtClean="0"/>
              <a:t>Inclusive approach </a:t>
            </a:r>
          </a:p>
          <a:p>
            <a:r>
              <a:rPr lang="en-GB" dirty="0" smtClean="0"/>
              <a:t>Echoing messages from mathematics community and Royal Society </a:t>
            </a:r>
          </a:p>
          <a:p>
            <a:r>
              <a:rPr lang="en-GB" dirty="0" smtClean="0"/>
              <a:t>A modern, coherent, review of the subjects, not a return to the past</a:t>
            </a:r>
          </a:p>
        </p:txBody>
      </p:sp>
    </p:spTree>
    <p:extLst>
      <p:ext uri="{BB962C8B-B14F-4D97-AF65-F5344CB8AC3E}">
        <p14:creationId xmlns:p14="http://schemas.microsoft.com/office/powerpoint/2010/main" val="274389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(2)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Concerns about effect on take-up</a:t>
            </a:r>
          </a:p>
          <a:p>
            <a:pPr lvl="1"/>
            <a:r>
              <a:rPr lang="en-GB" dirty="0" smtClean="0"/>
              <a:t>Timing of first teaching of new A level mathematics </a:t>
            </a:r>
          </a:p>
          <a:p>
            <a:r>
              <a:rPr lang="en-GB" dirty="0" smtClean="0"/>
              <a:t>Need for teacher training and resources</a:t>
            </a:r>
          </a:p>
          <a:p>
            <a:pPr lvl="1"/>
            <a:r>
              <a:rPr lang="en-GB" dirty="0" smtClean="0"/>
              <a:t>Particularly for teachers who trained some time ago </a:t>
            </a:r>
          </a:p>
          <a:p>
            <a:pPr lvl="1"/>
            <a:r>
              <a:rPr lang="en-GB" dirty="0" smtClean="0"/>
              <a:t>Textbooks and teaching materials?</a:t>
            </a:r>
          </a:p>
          <a:p>
            <a:pPr lvl="1"/>
            <a:r>
              <a:rPr lang="en-GB" dirty="0" smtClean="0"/>
              <a:t>New content (</a:t>
            </a:r>
            <a:r>
              <a:rPr lang="en-GB" dirty="0" err="1" smtClean="0"/>
              <a:t>eg</a:t>
            </a:r>
            <a:r>
              <a:rPr lang="en-GB" dirty="0" smtClean="0"/>
              <a:t> mechanics and different emphasis in statistics) </a:t>
            </a:r>
          </a:p>
          <a:p>
            <a:r>
              <a:rPr lang="en-GB" dirty="0" smtClean="0"/>
              <a:t>Impact of contextual factors (</a:t>
            </a:r>
            <a:r>
              <a:rPr lang="en-GB" dirty="0" err="1" smtClean="0"/>
              <a:t>eg</a:t>
            </a:r>
            <a:r>
              <a:rPr lang="en-GB" dirty="0" smtClean="0"/>
              <a:t> funding, accountability)</a:t>
            </a:r>
          </a:p>
          <a:p>
            <a:r>
              <a:rPr lang="en-GB" dirty="0" smtClean="0"/>
              <a:t>What about other qualifications than A levels used for university entrance? </a:t>
            </a:r>
          </a:p>
          <a:p>
            <a:r>
              <a:rPr lang="en-GB" dirty="0" smtClean="0"/>
              <a:t>Who is considering how all the related changes interact with each other?</a:t>
            </a:r>
          </a:p>
          <a:p>
            <a:r>
              <a:rPr lang="en-GB" dirty="0" smtClean="0"/>
              <a:t>Need for continued dialogue during implementation</a:t>
            </a:r>
          </a:p>
          <a:p>
            <a:r>
              <a:rPr lang="en-GB" dirty="0" smtClean="0"/>
              <a:t>What do we mean by mathematical problem-solving? </a:t>
            </a:r>
          </a:p>
          <a:p>
            <a:r>
              <a:rPr lang="en-GB" dirty="0" smtClean="0"/>
              <a:t>Working with a mix of old and new exams  </a:t>
            </a:r>
          </a:p>
        </p:txBody>
      </p:sp>
    </p:spTree>
    <p:extLst>
      <p:ext uri="{BB962C8B-B14F-4D97-AF65-F5344CB8AC3E}">
        <p14:creationId xmlns:p14="http://schemas.microsoft.com/office/powerpoint/2010/main" val="141058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Universities brought back into the central work on A levels – good experience </a:t>
            </a:r>
          </a:p>
          <a:p>
            <a:r>
              <a:rPr lang="en-GB" dirty="0" smtClean="0"/>
              <a:t>Aim to make subjects rich and rewarding</a:t>
            </a:r>
          </a:p>
          <a:p>
            <a:r>
              <a:rPr lang="en-GB" dirty="0" smtClean="0"/>
              <a:t>Wider concerns about take-up </a:t>
            </a:r>
          </a:p>
          <a:p>
            <a:r>
              <a:rPr lang="en-GB" dirty="0" smtClean="0"/>
              <a:t>Timing of mathematics</a:t>
            </a:r>
          </a:p>
          <a:p>
            <a:r>
              <a:rPr lang="en-GB" dirty="0" smtClean="0"/>
              <a:t>Big implementation challenges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14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3200" b="1" dirty="0" smtClean="0"/>
              <a:t>Thank you </a:t>
            </a:r>
          </a:p>
          <a:p>
            <a:pPr marL="0" indent="0" algn="ctr">
              <a:buNone/>
            </a:pPr>
            <a:r>
              <a:rPr lang="en-GB" sz="2000" dirty="0" smtClean="0"/>
              <a:t>isabel.nisbet@alcab.org.uk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107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universities are involved</a:t>
            </a:r>
          </a:p>
          <a:p>
            <a:r>
              <a:rPr lang="en-GB" dirty="0" smtClean="0"/>
              <a:t>The process – what ALCAB has done </a:t>
            </a:r>
          </a:p>
          <a:p>
            <a:r>
              <a:rPr lang="en-GB" dirty="0" smtClean="0"/>
              <a:t>Conclusions – general </a:t>
            </a:r>
          </a:p>
          <a:p>
            <a:r>
              <a:rPr lang="en-GB" dirty="0" smtClean="0"/>
              <a:t>The context for changes to mathematics and further mathematics</a:t>
            </a:r>
          </a:p>
          <a:p>
            <a:r>
              <a:rPr lang="en-GB" dirty="0" smtClean="0"/>
              <a:t>Conclusions – mathematics and further mathematics </a:t>
            </a:r>
          </a:p>
          <a:p>
            <a:r>
              <a:rPr lang="en-GB" dirty="0" smtClean="0"/>
              <a:t>Responses to consultation </a:t>
            </a:r>
          </a:p>
          <a:p>
            <a:r>
              <a:rPr lang="en-GB" dirty="0" smtClean="0"/>
              <a:t>Take-up</a:t>
            </a:r>
          </a:p>
          <a:p>
            <a:r>
              <a:rPr lang="en-GB" dirty="0" smtClean="0"/>
              <a:t>Benefits and challenges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16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are universities involved?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Historic links with awarding organisations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804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Then…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1419" y="1825625"/>
            <a:ext cx="625930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27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And now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Awarding organisations	     A         B      C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   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				SCHOOLS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3000" dirty="0" smtClean="0"/>
              <a:t>		</a:t>
            </a:r>
            <a:r>
              <a:rPr lang="en-GB" sz="3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Regulator</a:t>
            </a:r>
            <a:r>
              <a:rPr lang="en-GB" sz="3000" dirty="0" smtClean="0"/>
              <a:t>				</a:t>
            </a:r>
            <a:endParaRPr lang="en-GB" sz="3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Government</a:t>
            </a:r>
            <a:endParaRPr lang="en-GB" dirty="0"/>
          </a:p>
          <a:p>
            <a:r>
              <a:rPr lang="en-GB" dirty="0" smtClean="0"/>
              <a:t>Universities, FE, employers, subject communities, students, parents, taxpayers……..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110109" y="2670747"/>
            <a:ext cx="2469823" cy="848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31497" y="2535810"/>
            <a:ext cx="1923068" cy="848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419654" y="2535810"/>
            <a:ext cx="1527142" cy="763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Arrow 9"/>
          <p:cNvSpPr/>
          <p:nvPr/>
        </p:nvSpPr>
        <p:spPr>
          <a:xfrm rot="14561045">
            <a:off x="5549391" y="3608900"/>
            <a:ext cx="2771481" cy="5844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ight Arrow 10"/>
          <p:cNvSpPr/>
          <p:nvPr/>
        </p:nvSpPr>
        <p:spPr>
          <a:xfrm rot="19572215">
            <a:off x="4430608" y="2847652"/>
            <a:ext cx="1527142" cy="10731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1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Government’s intention – bring the universities in again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“</a:t>
            </a:r>
            <a:r>
              <a:rPr lang="en-GB" b="0" i="0" u="none" strike="noStrike" baseline="0" dirty="0" smtClean="0">
                <a:solidFill>
                  <a:srgbClr val="000000"/>
                </a:solidFill>
                <a:latin typeface="MyriadMM"/>
              </a:rPr>
              <a:t>A levels are a crucial way that universities select candidates for their courses, so it is important that these qualifications meet the needs of higher education institutions</a:t>
            </a:r>
            <a:r>
              <a:rPr lang="en-GB" b="0" i="0" u="none" strike="noStrike" baseline="0" dirty="0" smtClean="0">
                <a:solidFill>
                  <a:srgbClr val="FF0000"/>
                </a:solidFill>
                <a:latin typeface="MyriadMM"/>
              </a:rPr>
              <a:t>…. [We will]</a:t>
            </a:r>
            <a:r>
              <a:rPr lang="en-GB" b="0" i="0" u="none" strike="noStrike" dirty="0" smtClean="0">
                <a:solidFill>
                  <a:srgbClr val="FF0000"/>
                </a:solidFill>
                <a:latin typeface="MyriadMM"/>
              </a:rPr>
              <a:t> …</a:t>
            </a:r>
            <a:r>
              <a:rPr lang="en-GB" b="0" i="0" u="none" strike="noStrike" baseline="0" dirty="0" smtClean="0">
                <a:solidFill>
                  <a:srgbClr val="FF0000"/>
                </a:solidFill>
                <a:latin typeface="MyriadMM"/>
              </a:rPr>
              <a:t>ensure universities and learned bodies can be fully involved in their development.</a:t>
            </a:r>
            <a:r>
              <a:rPr lang="en-GB" b="0" i="0" u="none" strike="noStrike" baseline="0" dirty="0" smtClean="0">
                <a:solidFill>
                  <a:srgbClr val="000000"/>
                </a:solidFill>
                <a:latin typeface="MyriadMM"/>
              </a:rPr>
              <a:t> We specifically want to explore where linear A levels can be adapted to provide the depth of synoptic learning which the best universities value.” 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White Paper “The Importance of Teaching”, 2010 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1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process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Initial review of current A levels by awarding organisations and Professor Mark Smith </a:t>
            </a:r>
          </a:p>
          <a:p>
            <a:r>
              <a:rPr lang="en-GB" dirty="0" smtClean="0"/>
              <a:t>Most OK to be introduced in new form for first teaching in 2015</a:t>
            </a:r>
          </a:p>
          <a:p>
            <a:r>
              <a:rPr lang="en-GB" dirty="0" smtClean="0"/>
              <a:t>Government consultation on the content of them </a:t>
            </a:r>
          </a:p>
          <a:p>
            <a:r>
              <a:rPr lang="en-GB" dirty="0" smtClean="0"/>
              <a:t>Three subject groups remitted to ALCAB: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Mathematics and further mathematics </a:t>
            </a:r>
            <a:r>
              <a:rPr lang="en-GB" dirty="0" smtClean="0"/>
              <a:t>(not considered by Mark Smith group)</a:t>
            </a:r>
          </a:p>
          <a:p>
            <a:pPr lvl="1"/>
            <a:r>
              <a:rPr lang="en-GB" dirty="0" smtClean="0"/>
              <a:t>Languages – foreign languages remitted by Mark Smith group; classical languages added</a:t>
            </a:r>
          </a:p>
          <a:p>
            <a:pPr lvl="1"/>
            <a:r>
              <a:rPr lang="en-GB" dirty="0" smtClean="0"/>
              <a:t>Geography – following DfE consultation</a:t>
            </a:r>
          </a:p>
          <a:p>
            <a:r>
              <a:rPr lang="en-GB" dirty="0" smtClean="0"/>
              <a:t>These subjects were intended for first teaching in 2016 (together with others)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196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ALCAB’s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Separate organisation </a:t>
            </a:r>
          </a:p>
          <a:p>
            <a:r>
              <a:rPr lang="en-GB" dirty="0" smtClean="0"/>
              <a:t>Panels established (not just from Russell Group universities)</a:t>
            </a:r>
          </a:p>
          <a:p>
            <a:r>
              <a:rPr lang="en-GB" dirty="0" smtClean="0"/>
              <a:t>Engagement with subject associations, teachers’ conferences etc </a:t>
            </a:r>
          </a:p>
          <a:p>
            <a:r>
              <a:rPr lang="en-GB" dirty="0" smtClean="0"/>
              <a:t>Thinking of the needs of students who:</a:t>
            </a:r>
          </a:p>
          <a:p>
            <a:pPr lvl="1"/>
            <a:r>
              <a:rPr lang="en-GB" dirty="0" smtClean="0"/>
              <a:t>Want to study the same subject at university </a:t>
            </a:r>
          </a:p>
          <a:p>
            <a:pPr lvl="1"/>
            <a:r>
              <a:rPr lang="en-GB" dirty="0" smtClean="0"/>
              <a:t>Want to study other subjects at university (related or contrasting)</a:t>
            </a:r>
          </a:p>
          <a:p>
            <a:pPr lvl="1"/>
            <a:r>
              <a:rPr lang="en-GB" dirty="0" smtClean="0"/>
              <a:t>Want to move directly to employment </a:t>
            </a:r>
          </a:p>
        </p:txBody>
      </p:sp>
    </p:spTree>
    <p:extLst>
      <p:ext uri="{BB962C8B-B14F-4D97-AF65-F5344CB8AC3E}">
        <p14:creationId xmlns:p14="http://schemas.microsoft.com/office/powerpoint/2010/main" val="289095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– general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Students should engage with </a:t>
            </a:r>
            <a:r>
              <a:rPr lang="en-GB" u="sng" dirty="0" smtClean="0"/>
              <a:t>subject essentials</a:t>
            </a:r>
            <a:r>
              <a:rPr lang="en-GB" dirty="0" smtClean="0"/>
              <a:t>: what it means to be a mathematician/linguist/geographer</a:t>
            </a:r>
          </a:p>
          <a:p>
            <a:pPr lvl="1"/>
            <a:r>
              <a:rPr lang="en-GB" dirty="0" smtClean="0"/>
              <a:t>Rich and rewarding, not just recycling of topics studied at GCSE</a:t>
            </a:r>
          </a:p>
          <a:p>
            <a:r>
              <a:rPr lang="en-GB" dirty="0" smtClean="0"/>
              <a:t>Not more difficult, but more specified in detail </a:t>
            </a:r>
          </a:p>
          <a:p>
            <a:r>
              <a:rPr lang="en-GB" dirty="0" smtClean="0"/>
              <a:t>The AS qualification is valuable and valued by universities</a:t>
            </a:r>
          </a:p>
          <a:p>
            <a:pPr lvl="1"/>
            <a:r>
              <a:rPr lang="en-GB" dirty="0" smtClean="0"/>
              <a:t>It should be rich and rewarding too</a:t>
            </a:r>
          </a:p>
          <a:p>
            <a:pPr lvl="1"/>
            <a:r>
              <a:rPr lang="en-GB" dirty="0" smtClean="0"/>
              <a:t>Concerns about uptake</a:t>
            </a:r>
          </a:p>
          <a:p>
            <a:pPr lvl="1"/>
            <a:r>
              <a:rPr lang="en-GB" dirty="0" smtClean="0"/>
              <a:t>Alternative qualifications may be less suitable </a:t>
            </a:r>
          </a:p>
          <a:p>
            <a:pPr lvl="1"/>
            <a:r>
              <a:rPr lang="en-GB" dirty="0" smtClean="0"/>
              <a:t>Should be co-teachable with 1</a:t>
            </a:r>
            <a:r>
              <a:rPr lang="en-GB" baseline="30000" dirty="0" smtClean="0"/>
              <a:t>st</a:t>
            </a:r>
            <a:r>
              <a:rPr lang="en-GB" dirty="0" smtClean="0"/>
              <a:t> year of A level</a:t>
            </a:r>
          </a:p>
          <a:p>
            <a:r>
              <a:rPr lang="en-GB" dirty="0" smtClean="0"/>
              <a:t>Concentrated work required on teacher development and resources for teachers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56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955</Words>
  <Application>Microsoft Office PowerPoint</Application>
  <PresentationFormat>Custom</PresentationFormat>
  <Paragraphs>135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 level mathematics in a changing qualifications scene: a university view  </vt:lpstr>
      <vt:lpstr>Outline </vt:lpstr>
      <vt:lpstr>Why are universities involved? </vt:lpstr>
      <vt:lpstr>Then…</vt:lpstr>
      <vt:lpstr>And now </vt:lpstr>
      <vt:lpstr>The Government’s intention – bring the universities in again  </vt:lpstr>
      <vt:lpstr>The process  </vt:lpstr>
      <vt:lpstr>ALCAB’s approach</vt:lpstr>
      <vt:lpstr>Conclusions – general</vt:lpstr>
      <vt:lpstr>Context for A level changes: choppy waters in mathematics qualifications  </vt:lpstr>
      <vt:lpstr>Conclusions – mathematics and further mathematics</vt:lpstr>
      <vt:lpstr>Responses to consultation</vt:lpstr>
      <vt:lpstr>Will take-up fall?</vt:lpstr>
      <vt:lpstr>Benefits and challenges: (1) Benefits</vt:lpstr>
      <vt:lpstr>(2) Challenges</vt:lpstr>
      <vt:lpstr>Conclusions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Universities and A level reform</dc:title>
  <dc:creator>Isabel Nisbet</dc:creator>
  <cp:lastModifiedBy>jeffreymross</cp:lastModifiedBy>
  <cp:revision>34</cp:revision>
  <cp:lastPrinted>2014-10-14T08:49:58Z</cp:lastPrinted>
  <dcterms:created xsi:type="dcterms:W3CDTF">2014-06-20T09:54:20Z</dcterms:created>
  <dcterms:modified xsi:type="dcterms:W3CDTF">2014-11-03T16:49:29Z</dcterms:modified>
</cp:coreProperties>
</file>